
<file path=[Content_Types].xml><?xml version="1.0" encoding="utf-8"?>
<Types xmlns="http://schemas.openxmlformats.org/package/2006/content-types">
  <Default Extension="bin" ContentType="application/vnd.openxmlformats-officedocument.oleObject"/>
  <Default Extension="gif" ContentType="image/gif"/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949" r:id="rId2"/>
  </p:sldMasterIdLst>
  <p:notesMasterIdLst>
    <p:notesMasterId r:id="rId47"/>
  </p:notesMasterIdLst>
  <p:handoutMasterIdLst>
    <p:handoutMasterId r:id="rId48"/>
  </p:handoutMasterIdLst>
  <p:sldIdLst>
    <p:sldId id="257" r:id="rId3"/>
    <p:sldId id="818" r:id="rId4"/>
    <p:sldId id="819" r:id="rId5"/>
    <p:sldId id="820" r:id="rId6"/>
    <p:sldId id="821" r:id="rId7"/>
    <p:sldId id="822" r:id="rId8"/>
    <p:sldId id="828" r:id="rId9"/>
    <p:sldId id="823" r:id="rId10"/>
    <p:sldId id="824" r:id="rId11"/>
    <p:sldId id="825" r:id="rId12"/>
    <p:sldId id="829" r:id="rId13"/>
    <p:sldId id="830" r:id="rId14"/>
    <p:sldId id="831" r:id="rId15"/>
    <p:sldId id="832" r:id="rId16"/>
    <p:sldId id="835" r:id="rId17"/>
    <p:sldId id="836" r:id="rId18"/>
    <p:sldId id="834" r:id="rId19"/>
    <p:sldId id="826" r:id="rId20"/>
    <p:sldId id="837" r:id="rId21"/>
    <p:sldId id="833" r:id="rId22"/>
    <p:sldId id="838" r:id="rId23"/>
    <p:sldId id="871" r:id="rId24"/>
    <p:sldId id="839" r:id="rId25"/>
    <p:sldId id="872" r:id="rId26"/>
    <p:sldId id="873" r:id="rId27"/>
    <p:sldId id="874" r:id="rId28"/>
    <p:sldId id="875" r:id="rId29"/>
    <p:sldId id="876" r:id="rId30"/>
    <p:sldId id="877" r:id="rId31"/>
    <p:sldId id="879" r:id="rId32"/>
    <p:sldId id="878" r:id="rId33"/>
    <p:sldId id="880" r:id="rId34"/>
    <p:sldId id="881" r:id="rId35"/>
    <p:sldId id="882" r:id="rId36"/>
    <p:sldId id="883" r:id="rId37"/>
    <p:sldId id="884" r:id="rId38"/>
    <p:sldId id="885" r:id="rId39"/>
    <p:sldId id="886" r:id="rId40"/>
    <p:sldId id="861" r:id="rId41"/>
    <p:sldId id="866" r:id="rId42"/>
    <p:sldId id="867" r:id="rId43"/>
    <p:sldId id="868" r:id="rId44"/>
    <p:sldId id="869" r:id="rId45"/>
    <p:sldId id="275" r:id="rId46"/>
  </p:sldIdLst>
  <p:sldSz cx="12192000" cy="6858000"/>
  <p:notesSz cx="9928225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0066"/>
    <a:srgbClr val="E8E8E8"/>
    <a:srgbClr val="F3F3F3"/>
    <a:srgbClr val="E9E9E9"/>
    <a:srgbClr val="FFFFFF"/>
    <a:srgbClr val="008000"/>
    <a:srgbClr val="FFCC00"/>
    <a:srgbClr val="FF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34" autoAdjust="0"/>
    <p:restoredTop sz="93043" autoAdjust="0"/>
  </p:normalViewPr>
  <p:slideViewPr>
    <p:cSldViewPr>
      <p:cViewPr varScale="1">
        <p:scale>
          <a:sx n="72" d="100"/>
          <a:sy n="72" d="100"/>
        </p:scale>
        <p:origin x="332" y="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6.xml"/><Relationship Id="rId51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>
            <a:extLst>
              <a:ext uri="{FF2B5EF4-FFF2-40B4-BE49-F238E27FC236}">
                <a16:creationId xmlns:a16="http://schemas.microsoft.com/office/drawing/2014/main" id="{C55E62C3-39CD-2714-3C5F-D8070333C3B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2787" name="Rectangle 3">
            <a:extLst>
              <a:ext uri="{FF2B5EF4-FFF2-40B4-BE49-F238E27FC236}">
                <a16:creationId xmlns:a16="http://schemas.microsoft.com/office/drawing/2014/main" id="{DD6C5113-89E9-5D2B-3804-58290F02CFD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2788" name="Rectangle 4">
            <a:extLst>
              <a:ext uri="{FF2B5EF4-FFF2-40B4-BE49-F238E27FC236}">
                <a16:creationId xmlns:a16="http://schemas.microsoft.com/office/drawing/2014/main" id="{96B181CE-E8AF-44C9-09C7-FEA7B3777F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2789" name="Rectangle 5">
            <a:extLst>
              <a:ext uri="{FF2B5EF4-FFF2-40B4-BE49-F238E27FC236}">
                <a16:creationId xmlns:a16="http://schemas.microsoft.com/office/drawing/2014/main" id="{4F090CEA-D84D-A9B8-C22C-3C3C0C1FC0A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D6BED1-AD99-4A69-90E3-653E9C67CE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65D2821-6FF9-E702-9627-754A1C3BF3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E1CA472-93DC-73A0-BA1D-3044F8C17DE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D9994509-C2B1-CA5C-B26D-C99CEBFC097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2698750" y="509588"/>
            <a:ext cx="4532313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201CACBA-B1A5-A4F3-F19F-C8486B19E8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228975"/>
            <a:ext cx="7943850" cy="305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B47025E8-BB30-D205-CA88-EC95EAE259D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7A1C57E-DDDF-5867-573A-FC1834266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3509661-476A-49D9-AF0E-9DE00559BA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0255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16EADE3-2019-EF44-EE02-033EC4B84D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8755CDC-99DE-4096-B12F-5ED9A4E13A00}" type="slidenum">
              <a:rPr lang="en-US" altLang="zh-CN" sz="1200" smtClean="0">
                <a:latin typeface="Arial" panose="020B0604020202020204" pitchFamily="34" charset="0"/>
              </a:rPr>
              <a:pPr/>
              <a:t>1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5C3B2C5-05CA-ABA2-0E82-2DAFC265402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4CD397C5-7FA3-9590-3E9C-F4464C655C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D6185EC6-1691-3842-4E6B-940397F1A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991423B-2100-4E6E-820D-277D78007FFD}" type="slidenum">
              <a:rPr lang="en-US" altLang="zh-CN" sz="1200" smtClean="0">
                <a:latin typeface="Arial" panose="020B0604020202020204" pitchFamily="34" charset="0"/>
              </a:rPr>
              <a:pPr/>
              <a:t>44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2A4DA06-699D-4259-6CC8-77B68C34E4A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13B63DD-E864-3818-2B67-E261CB06847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FE9EEA5-5A9E-6522-98B7-3D8931DD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1AEC88E2-D609-0169-C678-921A479154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51263" y="4114800"/>
            <a:ext cx="7337425" cy="114300"/>
          </a:xfrm>
          <a:prstGeom prst="rect">
            <a:avLst/>
          </a:prstGeom>
          <a:gradFill rotWithShape="0">
            <a:gsLst>
              <a:gs pos="0">
                <a:srgbClr val="000080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000099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graphicFrame>
        <p:nvGraphicFramePr>
          <p:cNvPr id="4" name="Object 14">
            <a:extLst>
              <a:ext uri="{FF2B5EF4-FFF2-40B4-BE49-F238E27FC236}">
                <a16:creationId xmlns:a16="http://schemas.microsoft.com/office/drawing/2014/main" id="{402DCCA6-B11B-6B95-0DCE-287D687EAC5E}"/>
              </a:ext>
            </a:extLst>
          </p:cNvPr>
          <p:cNvGraphicFramePr>
            <a:graphicFrameLocks/>
          </p:cNvGraphicFramePr>
          <p:nvPr userDrawn="1"/>
        </p:nvGraphicFramePr>
        <p:xfrm>
          <a:off x="1252538" y="2924175"/>
          <a:ext cx="23749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81424" imgH="1600000" progId="Paint.Picture">
                  <p:embed/>
                </p:oleObj>
              </mc:Choice>
              <mc:Fallback>
                <p:oleObj r:id="rId3" imgW="1781424" imgH="1600000" progId="Paint.Picture">
                  <p:embed/>
                  <p:pic>
                    <p:nvPicPr>
                      <p:cNvPr id="3076" name="Object 14">
                        <a:extLst>
                          <a:ext uri="{FF2B5EF4-FFF2-40B4-BE49-F238E27FC236}">
                            <a16:creationId xmlns:a16="http://schemas.microsoft.com/office/drawing/2014/main" id="{A13073E3-E408-E653-0740-3D0E8ACC4E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2924175"/>
                        <a:ext cx="23749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>
            <a:extLst>
              <a:ext uri="{FF2B5EF4-FFF2-40B4-BE49-F238E27FC236}">
                <a16:creationId xmlns:a16="http://schemas.microsoft.com/office/drawing/2014/main" id="{B83906BC-D274-CE01-F405-60CA22E7F6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941888" y="6138863"/>
            <a:ext cx="7681912" cy="746125"/>
          </a:xfrm>
        </p:spPr>
        <p:txBody>
          <a:bodyPr/>
          <a:lstStyle>
            <a:lvl1pPr>
              <a:defRPr sz="2500" i="0"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4370043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39CA6E1-E5EB-2275-693A-B8533E4589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06396493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19635" y="274641"/>
            <a:ext cx="2796117" cy="56022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7053" y="274641"/>
            <a:ext cx="8189383" cy="56022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36BEBEA-0933-F31E-7B3D-7529058299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97084659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27052" y="1052513"/>
            <a:ext cx="5492749" cy="48244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3002" y="1052513"/>
            <a:ext cx="5492751" cy="48244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E78901-44AE-6E08-B318-5B3AC5C16D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238360282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75E505-30CF-2648-037D-207C46A1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CBDCB-38A6-4667-B79F-CEE8A2F82289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F9EFF4-D637-B179-C1E2-959395F2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21FA1D-D89A-EC8C-6D9B-E92D10E7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0EF87-BB15-41B2-88D5-C4F2DD023D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0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67376-914F-625C-2FE4-14138CD4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1A89D-BE7B-4AF4-B851-7BFB1E05CB29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5C097-F3B7-86CF-79D7-C4EE96EF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3F92C5-DFB0-3E25-0D48-C055EF11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EE9A4-DF58-4749-B25B-5ECB4EAA8F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880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2868C-76A9-BE7F-6CB9-917F2DFE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CB924-358E-4AE3-9BB4-825D4EB6612B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7A2A91-2EBC-E540-F6CF-A545523C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91EDAF-D658-7EC3-D2CB-E4F68702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C6974-DA50-452F-A712-EF69EBE2A9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53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5318292-83FD-961C-FB52-6D8AE73D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A1A72-CF88-46D9-AC0C-C547C96F5B99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3B5EE68-F0BE-DE27-B83B-65012B05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9324783-4E7F-46B1-BD37-3B2FFCF3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6E864-F808-47C6-8550-42F6053249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187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C5297EE-4A94-88FE-D116-36147598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37927-FB28-4AB7-B715-DA9974766667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ECA0C76-FE02-BD5F-43B1-69B51D5A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53B42AA-B520-3C99-C73B-653F2740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FF616-B697-4500-8037-52D006A6BC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454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5485AFB-7F8E-53F2-D39A-7DC277FA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A70B5-C251-4FCF-BA87-DBDA935EF2B8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EBBAA8A-1FC8-BF70-5BC8-F7A4D14E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AB2B-3DBE-CE2A-1659-FCBBDAD0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71817-856F-4F84-8627-1F51DACB3B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03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B70C200-949F-BB08-EAAC-7FA174FF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8F641-FE7A-4F03-A5A8-63AC63CED1AA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B546C065-3EF0-C3C4-C51B-CC37827A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AD0558D-4D82-B5C4-378F-CB416F3B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F8D3A-887D-4274-BDE9-839DA2F949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1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7BD1A12-DF6D-BD7A-A9B2-4CDC425382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24980409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9BD7141-77D6-A072-64E9-425E14D6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F435F-0E90-4A82-94FE-79A84160B1C6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75A9331-00CE-51ED-6D32-5DB80824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EE75099-6E8D-8DD9-9306-5C9689C7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F577B-E451-4DCC-8C3D-BD8D480C9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53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B839C68-8976-AD58-6B6E-3C9E254E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09BA6-A2B8-4AEF-8399-0A5E19043157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3CECE6A-2138-636A-0A1D-AE1147A0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5A54F89-F9EA-4AC4-B544-0CB31EB0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529C9-BD0A-4BE9-85F3-EE88FC3895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787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B959F-EDE8-A934-878A-AFDC5C84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173F1-8979-4BBF-8508-3C93344739E7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D4C86-52F6-2137-21B0-D9ED7AC5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45FA8C-B05D-A79E-7120-2FA2171F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D9447-743A-4E7B-979E-967768BF95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67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50AED-6F10-813F-F9A0-95411038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D4B31-F11B-44BF-AF9A-DEE2F7D27EBA}" type="datetimeFigureOut">
              <a:rPr lang="zh-CN" altLang="en-US"/>
              <a:pPr>
                <a:defRPr/>
              </a:pPr>
              <a:t>2022/10/16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EC7421-D139-44AC-5DBE-A0FF9C18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79FFFE-02D3-5E28-8E42-5EF06BB2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D425E-A2D1-4AB3-949E-96B5E1A6F3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61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1AEF152-98E3-71AA-3C28-EB95F7E87D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941888" y="6138863"/>
            <a:ext cx="7681912" cy="746125"/>
          </a:xfrm>
          <a:prstGeom prst="rect">
            <a:avLst/>
          </a:prstGeom>
        </p:spPr>
        <p:txBody>
          <a:bodyPr/>
          <a:lstStyle>
            <a:lvl1pPr>
              <a:defRPr sz="2500" i="0"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410075203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7558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>
            <a:extLst>
              <a:ext uri="{FF2B5EF4-FFF2-40B4-BE49-F238E27FC236}">
                <a16:creationId xmlns:a16="http://schemas.microsoft.com/office/drawing/2014/main" id="{821AD0D3-9726-9F7F-D175-419A0BDA22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5087938"/>
            <a:ext cx="12128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96FD9-6C8E-6EE6-334D-C14A9B2A5B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61148290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7052" y="1052513"/>
            <a:ext cx="5492749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3002" y="1052513"/>
            <a:ext cx="5492751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4F0F45D-BCD3-4D21-6C28-CF6408A566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20415743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047FF-3030-B906-3ED0-6672D2347B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64113000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C907E31-F088-7B3B-1757-85814E8C58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31159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738550D-4BD5-55DC-D695-043AC150FD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1403156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7A8949B-85A7-081D-ED97-5419967244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75352959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818AE9D-E427-5248-B8B7-864A6CC10F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342936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9C5AB7-2132-B9E5-F997-3AA335B41A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63563" y="1081088"/>
            <a:ext cx="111887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138" tIns="41275" rIns="84138" bIns="412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 Click to edit Master text styles</a:t>
            </a:r>
          </a:p>
          <a:p>
            <a:pPr lvl="1"/>
            <a:r>
              <a:rPr lang="en-US" altLang="zh-CN"/>
              <a:t> Second level</a:t>
            </a:r>
          </a:p>
          <a:p>
            <a:pPr lvl="2"/>
            <a:r>
              <a:rPr lang="en-US" altLang="zh-CN"/>
              <a:t> 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8B4E6D6-294D-E1B1-DD73-885C14D2E3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6400" y="908050"/>
            <a:ext cx="11353800" cy="74613"/>
          </a:xfrm>
          <a:prstGeom prst="rect">
            <a:avLst/>
          </a:prstGeom>
          <a:gradFill rotWithShape="0">
            <a:gsLst>
              <a:gs pos="0">
                <a:srgbClr val="FBE4AE"/>
              </a:gs>
              <a:gs pos="13000">
                <a:srgbClr val="BD922A"/>
              </a:gs>
              <a:gs pos="21001">
                <a:srgbClr val="BD922A"/>
              </a:gs>
              <a:gs pos="63000">
                <a:srgbClr val="FBE4AE"/>
              </a:gs>
              <a:gs pos="67000">
                <a:srgbClr val="BD922A"/>
              </a:gs>
              <a:gs pos="69000">
                <a:srgbClr val="835E17"/>
              </a:gs>
              <a:gs pos="82001">
                <a:srgbClr val="A28949"/>
              </a:gs>
              <a:gs pos="100000">
                <a:srgbClr val="FAE3B7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zh-CN" b="1">
              <a:latin typeface="Arial" panose="020B0604020202020204" pitchFamily="34" charset="0"/>
            </a:endParaRP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409DCC13-5DF8-28D7-F427-923D7B8A1F7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168275" y="6237288"/>
            <a:ext cx="6529388" cy="746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84138" tIns="41275" rIns="84138" bIns="41275" numCol="1" anchor="ctr" anchorCtr="0" compatLnSpc="1"/>
          <a:lstStyle>
            <a:lvl1pPr algn="ctr" eaLnBrk="0" hangingPunct="0">
              <a:defRPr sz="2000" b="1" i="0">
                <a:solidFill>
                  <a:srgbClr val="000066"/>
                </a:solidFill>
                <a:ea typeface="幼圆" panose="020105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  <p:pic>
        <p:nvPicPr>
          <p:cNvPr id="1029" name="图片 2">
            <a:extLst>
              <a:ext uri="{FF2B5EF4-FFF2-40B4-BE49-F238E27FC236}">
                <a16:creationId xmlns:a16="http://schemas.microsoft.com/office/drawing/2014/main" id="{4BE2D5F1-0F76-3EF4-1BD2-9B9E3754A2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65088"/>
            <a:ext cx="58515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8">
            <a:extLst>
              <a:ext uri="{FF2B5EF4-FFF2-40B4-BE49-F238E27FC236}">
                <a16:creationId xmlns:a16="http://schemas.microsoft.com/office/drawing/2014/main" id="{52FB1145-D301-5757-07A0-97CE13BB64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6054725"/>
            <a:ext cx="10287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17" r:id="rId2"/>
    <p:sldLayoutId id="2147484839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  <p:sldLayoutId id="2147484826" r:id="rId12"/>
  </p:sldLayoutIdLst>
  <p:transition/>
  <p:txStyles>
    <p:titleStyle>
      <a:lvl1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+mj-lt"/>
          <a:ea typeface="+mj-ea"/>
          <a:cs typeface="+mj-cs"/>
        </a:defRPr>
      </a:lvl1pPr>
      <a:lvl2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11150" indent="-311150" algn="l" defTabSz="755650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674688" indent="-249238" algn="l" defTabSz="755650" rtl="0" eaLnBrk="0" fontAlgn="base" hangingPunct="0">
        <a:spcBef>
          <a:spcPct val="40000"/>
        </a:spcBef>
        <a:spcAft>
          <a:spcPct val="40000"/>
        </a:spcAft>
        <a:buClr>
          <a:srgbClr val="333399"/>
        </a:buClr>
        <a:buFont typeface="Wingdings" panose="05000000000000000000" pitchFamily="2" charset="2"/>
        <a:buChar char="|"/>
        <a:defRPr sz="2800">
          <a:solidFill>
            <a:srgbClr val="000066"/>
          </a:solidFill>
          <a:latin typeface="+mn-lt"/>
          <a:ea typeface="+mn-ea"/>
        </a:defRPr>
      </a:lvl2pPr>
      <a:lvl3pPr marL="1038225" indent="-206375" algn="l" defTabSz="755650" rtl="0" eaLnBrk="0" fontAlgn="base" hangingPunct="0">
        <a:spcBef>
          <a:spcPct val="20000"/>
        </a:spcBef>
        <a:spcAft>
          <a:spcPct val="0"/>
        </a:spcAft>
        <a:buClr>
          <a:srgbClr val="FF6699"/>
        </a:buClr>
        <a:buFont typeface="Wingdings" panose="05000000000000000000" pitchFamily="2" charset="2"/>
        <a:buChar char="{"/>
        <a:defRPr sz="2400">
          <a:solidFill>
            <a:schemeClr val="tx1"/>
          </a:solidFill>
          <a:latin typeface="+mn-lt"/>
          <a:ea typeface="+mn-ea"/>
        </a:defRPr>
      </a:lvl3pPr>
      <a:lvl4pPr marL="1454150" indent="-207963" algn="l" defTabSz="75565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660033"/>
          </a:solidFill>
          <a:latin typeface="+mn-lt"/>
          <a:ea typeface="+mn-ea"/>
        </a:defRPr>
      </a:lvl4pPr>
      <a:lvl5pPr marL="1870075" indent="-207963" algn="l" defTabSz="75565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3272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7844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2416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6988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9F3FD31-D70B-BC66-8CE5-2E0FE5B909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6400" y="908050"/>
            <a:ext cx="11353800" cy="7461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zh-CN" b="1">
              <a:latin typeface="Arial" panose="020B0604020202020204" pitchFamily="34" charset="0"/>
            </a:endParaRPr>
          </a:p>
        </p:txBody>
      </p:sp>
      <p:pic>
        <p:nvPicPr>
          <p:cNvPr id="2057" name="图片 12">
            <a:extLst>
              <a:ext uri="{FF2B5EF4-FFF2-40B4-BE49-F238E27FC236}">
                <a16:creationId xmlns:a16="http://schemas.microsoft.com/office/drawing/2014/main" id="{3B5F9889-2422-C89D-2F7B-E3BB616A21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177800"/>
            <a:ext cx="58515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  <p:sldLayoutId id="2147484840" r:id="rId12"/>
    <p:sldLayoutId id="214748484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7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6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69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72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ED7C147-47CA-FA55-3E10-38A677F3D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4653135"/>
            <a:ext cx="12192000" cy="22048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584ECF-07B6-0FB7-4F57-949BB2859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68127"/>
          </a:xfrm>
          <a:prstGeom prst="rect">
            <a:avLst/>
          </a:prstGeom>
        </p:spPr>
      </p:pic>
      <p:sp>
        <p:nvSpPr>
          <p:cNvPr id="9218" name="Rectangle 9">
            <a:extLst>
              <a:ext uri="{FF2B5EF4-FFF2-40B4-BE49-F238E27FC236}">
                <a16:creationId xmlns:a16="http://schemas.microsoft.com/office/drawing/2014/main" id="{82A604BD-9F13-90D2-A0C2-A635EF93D6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050052" y="5949280"/>
            <a:ext cx="6624116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7556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500" dirty="0">
                <a:solidFill>
                  <a:srgbClr val="000066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哈尔滨工业大学控制与仿真中心    方可</a:t>
            </a:r>
          </a:p>
        </p:txBody>
      </p:sp>
      <p:sp>
        <p:nvSpPr>
          <p:cNvPr id="9219" name="Text Box 64">
            <a:extLst>
              <a:ext uri="{FF2B5EF4-FFF2-40B4-BE49-F238E27FC236}">
                <a16:creationId xmlns:a16="http://schemas.microsoft.com/office/drawing/2014/main" id="{F4C2B7E3-DF7B-ACAD-32CF-EAC050D1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15680" y="3319894"/>
            <a:ext cx="8208912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7556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Tx/>
              <a:buNone/>
            </a:pPr>
            <a:r>
              <a:rPr lang="zh-CN" altLang="en-US" sz="60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无人机系统工程导论</a:t>
            </a:r>
          </a:p>
        </p:txBody>
      </p:sp>
      <p:sp>
        <p:nvSpPr>
          <p:cNvPr id="4" name="Text Box 64">
            <a:extLst>
              <a:ext uri="{FF2B5EF4-FFF2-40B4-BE49-F238E27FC236}">
                <a16:creationId xmlns:a16="http://schemas.microsoft.com/office/drawing/2014/main" id="{4F4673A8-01C3-899B-F0EE-976911E677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200479"/>
            <a:ext cx="928903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无人机系统工程应用</a:t>
            </a:r>
          </a:p>
        </p:txBody>
      </p:sp>
      <p:pic>
        <p:nvPicPr>
          <p:cNvPr id="9221" name="图片 2">
            <a:extLst>
              <a:ext uri="{FF2B5EF4-FFF2-40B4-BE49-F238E27FC236}">
                <a16:creationId xmlns:a16="http://schemas.microsoft.com/office/drawing/2014/main" id="{5D575B94-20ED-93B5-7DA9-BBAB64E2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909983"/>
            <a:ext cx="2037137" cy="174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1BB7913E-770C-8BD9-726A-C101D02BA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400" y="323945"/>
            <a:ext cx="22788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 </a:t>
            </a:r>
            <a:r>
              <a:rPr lang="en-US" altLang="zh-C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 </a:t>
            </a:r>
            <a:r>
              <a:rPr lang="zh-CN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讲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常规布局直升机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1" name="Picture 8" descr="12fd7f41f4042409205830">
            <a:extLst>
              <a:ext uri="{FF2B5EF4-FFF2-40B4-BE49-F238E27FC236}">
                <a16:creationId xmlns:a16="http://schemas.microsoft.com/office/drawing/2014/main" id="{E8DC6CB7-080A-521B-69A6-7B39B5CCE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1528763"/>
            <a:ext cx="7272064" cy="43838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16">
            <a:extLst>
              <a:ext uri="{FF2B5EF4-FFF2-40B4-BE49-F238E27FC236}">
                <a16:creationId xmlns:a16="http://schemas.microsoft.com/office/drawing/2014/main" id="{595E126A-2C1C-DF74-53A2-43F837934E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06586" y="6028015"/>
            <a:ext cx="561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美国：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MQ-8 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火力侦察兵</a:t>
            </a:r>
          </a:p>
        </p:txBody>
      </p:sp>
      <p:sp>
        <p:nvSpPr>
          <p:cNvPr id="13" name="Text Box 246">
            <a:extLst>
              <a:ext uri="{FF2B5EF4-FFF2-40B4-BE49-F238E27FC236}">
                <a16:creationId xmlns:a16="http://schemas.microsoft.com/office/drawing/2014/main" id="{8AB7A308-CD52-4061-6559-3BBC32AC551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616280" y="1916832"/>
            <a:ext cx="2962275" cy="389420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垂直起降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超低空飞行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可悬停侦察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环境适应性强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隐蔽性强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小时续航</a:t>
            </a:r>
          </a:p>
        </p:txBody>
      </p:sp>
    </p:spTree>
    <p:extLst>
      <p:ext uri="{BB962C8B-B14F-4D97-AF65-F5344CB8AC3E}">
        <p14:creationId xmlns:p14="http://schemas.microsoft.com/office/powerpoint/2010/main" val="4168611373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常规布局直升机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4" name="Picture 10" descr="F2006041709145000000">
            <a:extLst>
              <a:ext uri="{FF2B5EF4-FFF2-40B4-BE49-F238E27FC236}">
                <a16:creationId xmlns:a16="http://schemas.microsoft.com/office/drawing/2014/main" id="{62044DE1-AF82-ED3D-FCAD-BF080C89B5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1340768"/>
            <a:ext cx="6766307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1" descr="34780_232615_830577">
            <a:extLst>
              <a:ext uri="{FF2B5EF4-FFF2-40B4-BE49-F238E27FC236}">
                <a16:creationId xmlns:a16="http://schemas.microsoft.com/office/drawing/2014/main" id="{2BB58A46-5E52-E085-83CE-4D1523C0D6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284984"/>
            <a:ext cx="5616624" cy="2812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Text Box 16">
            <a:extLst>
              <a:ext uri="{FF2B5EF4-FFF2-40B4-BE49-F238E27FC236}">
                <a16:creationId xmlns:a16="http://schemas.microsoft.com/office/drawing/2014/main" id="{3653076B-20E0-961D-F4E0-B159AAE26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59" y="5157192"/>
            <a:ext cx="561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日本：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YAMAHA R-MAX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1B2E5D26-06E5-F655-EAEE-954CA945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500" y="6136342"/>
            <a:ext cx="561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奥地利：</a:t>
            </a:r>
            <a:r>
              <a:rPr lang="en-US" altLang="zh-CN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S-100</a:t>
            </a:r>
            <a:endParaRPr lang="zh-CN" altLang="en-US" sz="3200" b="1" dirty="0">
              <a:solidFill>
                <a:srgbClr val="33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5526140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共轴双桨直升机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3653076B-20E0-961D-F4E0-B159AAE26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0884" y="5157192"/>
            <a:ext cx="561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瑞士：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KOAX X-240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1B2E5D26-06E5-F655-EAEE-954CA945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032" y="6136342"/>
            <a:ext cx="5619132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0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美国：火星直升机 机智号</a:t>
            </a:r>
          </a:p>
        </p:txBody>
      </p:sp>
      <p:pic>
        <p:nvPicPr>
          <p:cNvPr id="18" name="Picture 7" descr="300000928327128523652368843">
            <a:extLst>
              <a:ext uri="{FF2B5EF4-FFF2-40B4-BE49-F238E27FC236}">
                <a16:creationId xmlns:a16="http://schemas.microsoft.com/office/drawing/2014/main" id="{126D7554-BA2B-156B-0F60-AB18E2B84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037" y="1340768"/>
            <a:ext cx="6132881" cy="37051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07FF67C7-BB62-2586-5652-C02404047F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464" y="2276872"/>
            <a:ext cx="5439183" cy="378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412189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交叉双桨直升机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3653076B-20E0-961D-F4E0-B159AAE26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33153" y="5796553"/>
            <a:ext cx="51125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瑞士：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SDI-90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1B2E5D26-06E5-F655-EAEE-954CA945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3532" y="6156593"/>
            <a:ext cx="49710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中国：</a:t>
            </a:r>
            <a:r>
              <a:rPr lang="en-US" altLang="zh-CN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JZ-60</a:t>
            </a:r>
            <a:endParaRPr lang="zh-CN" altLang="en-US" sz="3200" b="1" dirty="0">
              <a:solidFill>
                <a:srgbClr val="33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6" descr="03">
            <a:extLst>
              <a:ext uri="{FF2B5EF4-FFF2-40B4-BE49-F238E27FC236}">
                <a16:creationId xmlns:a16="http://schemas.microsoft.com/office/drawing/2014/main" id="{F9E25AD5-F5AA-304D-E66A-0AB756BCA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59" y="1386560"/>
            <a:ext cx="5758133" cy="4319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5DE33B-2687-77C5-020E-4E1293638B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992" y="1858247"/>
            <a:ext cx="5941648" cy="4298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5427927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纵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横列双桨直升机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3653076B-20E0-961D-F4E0-B159AAE26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4900" y="5331132"/>
            <a:ext cx="561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美国：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CH-47 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支奴干</a:t>
            </a: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1B2E5D26-06E5-F655-EAEE-954CA945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84032" y="6012577"/>
            <a:ext cx="525909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俄罗斯：米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Picture 6" descr="05">
            <a:extLst>
              <a:ext uri="{FF2B5EF4-FFF2-40B4-BE49-F238E27FC236}">
                <a16:creationId xmlns:a16="http://schemas.microsoft.com/office/drawing/2014/main" id="{DC0D5118-8B98-2AE9-A821-2D53D9C56D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379403"/>
            <a:ext cx="6191172" cy="38164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Picture 10" descr="07">
            <a:extLst>
              <a:ext uri="{FF2B5EF4-FFF2-40B4-BE49-F238E27FC236}">
                <a16:creationId xmlns:a16="http://schemas.microsoft.com/office/drawing/2014/main" id="{6B2AB81E-0B57-B0F5-FCBD-F3D2D3745D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3992" y="2470049"/>
            <a:ext cx="5904656" cy="3440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272049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多旋翼飞行器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5" name="Picture 7" descr="1fd1123ea3c1c78f">
            <a:extLst>
              <a:ext uri="{FF2B5EF4-FFF2-40B4-BE49-F238E27FC236}">
                <a16:creationId xmlns:a16="http://schemas.microsoft.com/office/drawing/2014/main" id="{4AEE3FDF-5434-37A4-E71B-50B4A98C38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1866273"/>
            <a:ext cx="7128792" cy="4083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" name="Text Box 246">
            <a:extLst>
              <a:ext uri="{FF2B5EF4-FFF2-40B4-BE49-F238E27FC236}">
                <a16:creationId xmlns:a16="http://schemas.microsoft.com/office/drawing/2014/main" id="{679412B4-5398-A6C5-CEED-B21D9AFC1AF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040216" y="1268760"/>
            <a:ext cx="4175041" cy="517596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32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高自稳性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32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强环境适应性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32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高可控性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32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良好的隐蔽性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32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具有机械冗余性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32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低廉的成本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32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适合执行特殊任务</a:t>
            </a:r>
          </a:p>
        </p:txBody>
      </p:sp>
    </p:spTree>
    <p:extLst>
      <p:ext uri="{BB962C8B-B14F-4D97-AF65-F5344CB8AC3E}">
        <p14:creationId xmlns:p14="http://schemas.microsoft.com/office/powerpoint/2010/main" val="2395830581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多旋翼飞行器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3" name="图片 1">
            <a:extLst>
              <a:ext uri="{FF2B5EF4-FFF2-40B4-BE49-F238E27FC236}">
                <a16:creationId xmlns:a16="http://schemas.microsoft.com/office/drawing/2014/main" id="{F048FD6C-DF02-0D36-EEB5-82E996B530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9433" y="1678201"/>
            <a:ext cx="4211637" cy="248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3">
            <a:extLst>
              <a:ext uri="{FF2B5EF4-FFF2-40B4-BE49-F238E27FC236}">
                <a16:creationId xmlns:a16="http://schemas.microsoft.com/office/drawing/2014/main" id="{D3E0819D-27D6-8592-4156-998E4CE9AD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889" y="1340768"/>
            <a:ext cx="4975937" cy="248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4">
            <a:extLst>
              <a:ext uri="{FF2B5EF4-FFF2-40B4-BE49-F238E27FC236}">
                <a16:creationId xmlns:a16="http://schemas.microsoft.com/office/drawing/2014/main" id="{7533DDC0-D2F6-EAAA-7B07-F563303BA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7838" y="3795387"/>
            <a:ext cx="3922698" cy="2713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图片 2">
            <a:extLst>
              <a:ext uri="{FF2B5EF4-FFF2-40B4-BE49-F238E27FC236}">
                <a16:creationId xmlns:a16="http://schemas.microsoft.com/office/drawing/2014/main" id="{A03771B9-2861-7374-1398-A1511A36166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6201" y="3595860"/>
            <a:ext cx="4455633" cy="24889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16">
            <a:extLst>
              <a:ext uri="{FF2B5EF4-FFF2-40B4-BE49-F238E27FC236}">
                <a16:creationId xmlns:a16="http://schemas.microsoft.com/office/drawing/2014/main" id="{ACB442F6-D9B3-7D27-99D4-821F90314B9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2509" y="4162736"/>
            <a:ext cx="2708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三旋翼</a:t>
            </a:r>
          </a:p>
        </p:txBody>
      </p:sp>
      <p:sp>
        <p:nvSpPr>
          <p:cNvPr id="19" name="Text Box 16">
            <a:extLst>
              <a:ext uri="{FF2B5EF4-FFF2-40B4-BE49-F238E27FC236}">
                <a16:creationId xmlns:a16="http://schemas.microsoft.com/office/drawing/2014/main" id="{8770CCF2-2DFF-2798-50B1-3E2F1DFD98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37777" y="6084766"/>
            <a:ext cx="2708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四旋翼</a:t>
            </a:r>
          </a:p>
        </p:txBody>
      </p:sp>
      <p:sp>
        <p:nvSpPr>
          <p:cNvPr id="21" name="Text Box 16">
            <a:extLst>
              <a:ext uri="{FF2B5EF4-FFF2-40B4-BE49-F238E27FC236}">
                <a16:creationId xmlns:a16="http://schemas.microsoft.com/office/drawing/2014/main" id="{ADB0157A-387E-E99D-41D3-D4BCC91FAE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01388" y="3213561"/>
            <a:ext cx="2708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六旋翼</a:t>
            </a:r>
          </a:p>
        </p:txBody>
      </p:sp>
      <p:sp>
        <p:nvSpPr>
          <p:cNvPr id="22" name="Text Box 16">
            <a:extLst>
              <a:ext uri="{FF2B5EF4-FFF2-40B4-BE49-F238E27FC236}">
                <a16:creationId xmlns:a16="http://schemas.microsoft.com/office/drawing/2014/main" id="{BB19BC68-6019-9E61-F9B2-6982071DF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01057" y="5985294"/>
            <a:ext cx="270827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八旋翼</a:t>
            </a:r>
          </a:p>
        </p:txBody>
      </p:sp>
    </p:spTree>
    <p:extLst>
      <p:ext uri="{BB962C8B-B14F-4D97-AF65-F5344CB8AC3E}">
        <p14:creationId xmlns:p14="http://schemas.microsoft.com/office/powerpoint/2010/main" val="3274442742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多旋翼飞行器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3653076B-20E0-961D-F4E0-B159AAE26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336" y="4935250"/>
            <a:ext cx="561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DJI</a:t>
            </a: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：悟</a:t>
            </a:r>
            <a:r>
              <a:rPr lang="en-US" altLang="zh-CN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-2</a:t>
            </a:r>
            <a:endParaRPr lang="zh-CN" altLang="en-US" sz="32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1B2E5D26-06E5-F655-EAEE-954CA945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99913" y="5877272"/>
            <a:ext cx="49710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亿航：</a:t>
            </a:r>
            <a:r>
              <a:rPr lang="en-US" altLang="zh-CN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184</a:t>
            </a:r>
            <a:endParaRPr lang="zh-CN" altLang="en-US" sz="3200" b="1" dirty="0">
              <a:solidFill>
                <a:srgbClr val="33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2">
            <a:extLst>
              <a:ext uri="{FF2B5EF4-FFF2-40B4-BE49-F238E27FC236}">
                <a16:creationId xmlns:a16="http://schemas.microsoft.com/office/drawing/2014/main" id="{850D00FC-7725-92DF-38F5-6E6FDC969E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079" y="1772816"/>
            <a:ext cx="5611471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图片 4">
            <a:extLst>
              <a:ext uri="{FF2B5EF4-FFF2-40B4-BE49-F238E27FC236}">
                <a16:creationId xmlns:a16="http://schemas.microsoft.com/office/drawing/2014/main" id="{F8F1B93A-CA74-B825-3D69-60A0F8D800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8468" y="2700966"/>
            <a:ext cx="6093951" cy="30465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9340931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-24680" y="260003"/>
            <a:ext cx="7056784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混合翼飞行器（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Mixed-Wing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78E9AEB9-0C13-6D32-01AF-186874BF7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9376" y="1384648"/>
            <a:ext cx="11233248" cy="112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spcAft>
                <a:spcPct val="5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兼具定翼机和旋翼机的特征，可以混合模式飞行或切换模式飞行的比空气重的大气层内飞行器。</a:t>
            </a:r>
          </a:p>
        </p:txBody>
      </p:sp>
      <p:pic>
        <p:nvPicPr>
          <p:cNvPr id="12" name="图片 2">
            <a:extLst>
              <a:ext uri="{FF2B5EF4-FFF2-40B4-BE49-F238E27FC236}">
                <a16:creationId xmlns:a16="http://schemas.microsoft.com/office/drawing/2014/main" id="{9264D7CC-169D-9188-9BD6-D894BAF0A6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3053498"/>
            <a:ext cx="5903912" cy="32431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3">
            <a:extLst>
              <a:ext uri="{FF2B5EF4-FFF2-40B4-BE49-F238E27FC236}">
                <a16:creationId xmlns:a16="http://schemas.microsoft.com/office/drawing/2014/main" id="{F8206FFA-6D8A-2169-0254-F5824F58BC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4072" y="2968824"/>
            <a:ext cx="4752528" cy="34125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512938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倾转旋翼机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1" name="Picture 8" descr="01">
            <a:extLst>
              <a:ext uri="{FF2B5EF4-FFF2-40B4-BE49-F238E27FC236}">
                <a16:creationId xmlns:a16="http://schemas.microsoft.com/office/drawing/2014/main" id="{7182F464-6CCF-FC18-24D1-6DD20029A4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63" y="1340768"/>
            <a:ext cx="6905649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9" descr="02">
            <a:extLst>
              <a:ext uri="{FF2B5EF4-FFF2-40B4-BE49-F238E27FC236}">
                <a16:creationId xmlns:a16="http://schemas.microsoft.com/office/drawing/2014/main" id="{50E0FD18-2CE2-432F-5AED-D3CDAE87F0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2355" y="3435950"/>
            <a:ext cx="5893782" cy="27014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6">
            <a:extLst>
              <a:ext uri="{FF2B5EF4-FFF2-40B4-BE49-F238E27FC236}">
                <a16:creationId xmlns:a16="http://schemas.microsoft.com/office/drawing/2014/main" id="{00352B20-2111-0E6B-8CB9-FA06DD7DAA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4774468"/>
            <a:ext cx="561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美国：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V-22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鱼鹰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FABF83DA-42E1-9726-5DA7-CA53ECE10D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65500" y="6137359"/>
            <a:ext cx="5619132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意大利：</a:t>
            </a:r>
            <a:r>
              <a:rPr lang="en-US" altLang="zh-CN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AW-609</a:t>
            </a:r>
            <a:endParaRPr lang="zh-CN" altLang="en-US" sz="3200" b="1" dirty="0">
              <a:solidFill>
                <a:srgbClr val="33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1338524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77478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592" y="2188611"/>
            <a:ext cx="6224040" cy="33855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4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无人飞行器</a:t>
            </a:r>
            <a:endParaRPr lang="en-US" altLang="zh-CN" sz="40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6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无人机系统的组成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一个无人机系统实例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课程所需的知识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68691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混合翼垂起飞行器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3653076B-20E0-961D-F4E0-B159AAE260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43889" y="5136977"/>
            <a:ext cx="46805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中国：</a:t>
            </a:r>
            <a:r>
              <a:rPr lang="en-US" altLang="zh-CN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ZT-30</a:t>
            </a:r>
            <a:endParaRPr lang="zh-CN" altLang="en-US" sz="3200" b="1" dirty="0">
              <a:solidFill>
                <a:srgbClr val="33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 Box 16">
            <a:extLst>
              <a:ext uri="{FF2B5EF4-FFF2-40B4-BE49-F238E27FC236}">
                <a16:creationId xmlns:a16="http://schemas.microsoft.com/office/drawing/2014/main" id="{1B2E5D26-06E5-F655-EAEE-954CA9459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73207" y="5581468"/>
            <a:ext cx="497106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中国：</a:t>
            </a:r>
            <a:r>
              <a:rPr lang="en-US" altLang="zh-CN" sz="32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4hdw300</a:t>
            </a:r>
            <a:endParaRPr lang="zh-CN" altLang="en-US" sz="3200" b="1" dirty="0">
              <a:solidFill>
                <a:srgbClr val="3366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">
            <a:extLst>
              <a:ext uri="{FF2B5EF4-FFF2-40B4-BE49-F238E27FC236}">
                <a16:creationId xmlns:a16="http://schemas.microsoft.com/office/drawing/2014/main" id="{7863CCDD-B07B-1496-EE66-2EDE6463F8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73" y="1752580"/>
            <a:ext cx="5184576" cy="33528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图片 2">
            <a:extLst>
              <a:ext uri="{FF2B5EF4-FFF2-40B4-BE49-F238E27FC236}">
                <a16:creationId xmlns:a16="http://schemas.microsoft.com/office/drawing/2014/main" id="{F4276941-2419-0BAD-3120-049C4937B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0874" y="2276872"/>
            <a:ext cx="5675726" cy="3240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43183806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E287B2D-9381-9D16-798A-392005A0E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163" y="1916832"/>
            <a:ext cx="5836469" cy="4185175"/>
          </a:xfrm>
          <a:prstGeom prst="rect">
            <a:avLst/>
          </a:prstGeom>
        </p:spPr>
      </p:pic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扑翼飞行器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D5E275A-1EC3-022F-A876-A526E67E08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937" y="1466850"/>
            <a:ext cx="5934075" cy="3924300"/>
          </a:xfrm>
          <a:prstGeom prst="rect">
            <a:avLst/>
          </a:prstGeom>
        </p:spPr>
      </p:pic>
      <p:sp>
        <p:nvSpPr>
          <p:cNvPr id="13" name="Text Box 16">
            <a:extLst>
              <a:ext uri="{FF2B5EF4-FFF2-40B4-BE49-F238E27FC236}">
                <a16:creationId xmlns:a16="http://schemas.microsoft.com/office/drawing/2014/main" id="{D73BF3E4-0227-AFDF-D82B-694343EF20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6696" y="5454191"/>
            <a:ext cx="46805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德国：</a:t>
            </a:r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Festo</a:t>
            </a:r>
            <a:endParaRPr lang="zh-CN" altLang="en-US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 Box 16">
            <a:extLst>
              <a:ext uri="{FF2B5EF4-FFF2-40B4-BE49-F238E27FC236}">
                <a16:creationId xmlns:a16="http://schemas.microsoft.com/office/drawing/2014/main" id="{BC51FFCE-E720-F7DD-F4CB-824A53AAD18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12259" y="6102007"/>
            <a:ext cx="468052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美国：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MAV</a:t>
            </a:r>
            <a:endParaRPr lang="zh-CN" altLang="en-US" sz="3200" b="1" dirty="0">
              <a:solidFill>
                <a:srgbClr val="00006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319744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77478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592" y="2188611"/>
            <a:ext cx="6224040" cy="348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无人飞行器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6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4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无人机系统的组成</a:t>
            </a:r>
            <a:endParaRPr lang="en-US" altLang="zh-CN" sz="40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一个无人机系统实例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课程所需的知识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8402757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无人机系统的组成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7" name="Picture 7" descr="10">
            <a:extLst>
              <a:ext uri="{FF2B5EF4-FFF2-40B4-BE49-F238E27FC236}">
                <a16:creationId xmlns:a16="http://schemas.microsoft.com/office/drawing/2014/main" id="{989A58B7-35DC-20FD-C9C7-D54D539DB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428214"/>
            <a:ext cx="7148492" cy="5184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 Box 246">
            <a:extLst>
              <a:ext uri="{FF2B5EF4-FFF2-40B4-BE49-F238E27FC236}">
                <a16:creationId xmlns:a16="http://schemas.microsoft.com/office/drawing/2014/main" id="{558E7952-1FC4-11BE-6648-08B611CEB52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968208" y="1988840"/>
            <a:ext cx="3888432" cy="3894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飞行器系统</a:t>
            </a: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飞行控制系统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导航与通讯系统</a:t>
            </a: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任务载荷与作业系统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地面站系统</a:t>
            </a: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保障与支持系统</a:t>
            </a:r>
          </a:p>
        </p:txBody>
      </p:sp>
    </p:spTree>
    <p:extLst>
      <p:ext uri="{BB962C8B-B14F-4D97-AF65-F5344CB8AC3E}">
        <p14:creationId xmlns:p14="http://schemas.microsoft.com/office/powerpoint/2010/main" val="255320440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无人机系统的组成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2C049296-D0C9-30DF-BF45-F64B032B68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124744"/>
            <a:ext cx="33012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飞行器系统</a:t>
            </a:r>
          </a:p>
        </p:txBody>
      </p:sp>
      <p:pic>
        <p:nvPicPr>
          <p:cNvPr id="12" name="Picture 7" descr="12">
            <a:extLst>
              <a:ext uri="{FF2B5EF4-FFF2-40B4-BE49-F238E27FC236}">
                <a16:creationId xmlns:a16="http://schemas.microsoft.com/office/drawing/2014/main" id="{051F7B23-722F-19C2-7628-8C7A2E0BA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946107"/>
            <a:ext cx="7133709" cy="47529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6">
            <a:extLst>
              <a:ext uri="{FF2B5EF4-FFF2-40B4-BE49-F238E27FC236}">
                <a16:creationId xmlns:a16="http://schemas.microsoft.com/office/drawing/2014/main" id="{105E8067-2A74-7082-07A2-21A3E6F6B9F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35360" y="6342001"/>
            <a:ext cx="1928444" cy="33855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无人飞行器</a:t>
            </a:r>
          </a:p>
        </p:txBody>
      </p:sp>
      <p:sp>
        <p:nvSpPr>
          <p:cNvPr id="14" name="Text Box 246">
            <a:extLst>
              <a:ext uri="{FF2B5EF4-FFF2-40B4-BE49-F238E27FC236}">
                <a16:creationId xmlns:a16="http://schemas.microsoft.com/office/drawing/2014/main" id="{87EDB384-C15A-1EC7-4B89-51AD57CDC0E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112224" y="2199088"/>
            <a:ext cx="3886249" cy="3894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机种选型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动力系统选型</a:t>
            </a: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机体设计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相关机械结构设计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任务载荷舱设计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其它设计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18225493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无人机系统的组成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0EAC8DCA-899C-F7F7-0A51-910C969AB1F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124744"/>
            <a:ext cx="33012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飞行控制系统</a:t>
            </a:r>
          </a:p>
        </p:txBody>
      </p:sp>
      <p:pic>
        <p:nvPicPr>
          <p:cNvPr id="12" name="Picture 14" descr="u=289705373,1317070111&amp;fm=15&amp;gp=0">
            <a:extLst>
              <a:ext uri="{FF2B5EF4-FFF2-40B4-BE49-F238E27FC236}">
                <a16:creationId xmlns:a16="http://schemas.microsoft.com/office/drawing/2014/main" id="{9152D859-A3C4-7C75-97A7-BEF9AC6915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54" y="4369787"/>
            <a:ext cx="1620837" cy="237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5" descr="8666_1">
            <a:extLst>
              <a:ext uri="{FF2B5EF4-FFF2-40B4-BE49-F238E27FC236}">
                <a16:creationId xmlns:a16="http://schemas.microsoft.com/office/drawing/2014/main" id="{381029F5-5E4F-9B26-984B-AEDF1DAEA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2132856"/>
            <a:ext cx="3301280" cy="2063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 descr="970d0f06-63da-46e5-929a-133a94e5299b">
            <a:extLst>
              <a:ext uri="{FF2B5EF4-FFF2-40B4-BE49-F238E27FC236}">
                <a16:creationId xmlns:a16="http://schemas.microsoft.com/office/drawing/2014/main" id="{E65C16AB-53B4-2D4A-FCB1-409D628AE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3714" y="2646206"/>
            <a:ext cx="3621304" cy="361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46">
            <a:extLst>
              <a:ext uri="{FF2B5EF4-FFF2-40B4-BE49-F238E27FC236}">
                <a16:creationId xmlns:a16="http://schemas.microsoft.com/office/drawing/2014/main" id="{2CD5ECD5-5046-DB6C-7BD7-6E358E44D5F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051306" y="1724756"/>
            <a:ext cx="3456384" cy="454053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自主飞行等级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DOF</a:t>
            </a:r>
            <a:endParaRPr lang="zh-CN" altLang="en-US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传感器选型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MCU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选型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控制律设计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自主飞行算法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AI</a:t>
            </a:r>
          </a:p>
        </p:txBody>
      </p:sp>
    </p:spTree>
    <p:extLst>
      <p:ext uri="{BB962C8B-B14F-4D97-AF65-F5344CB8AC3E}">
        <p14:creationId xmlns:p14="http://schemas.microsoft.com/office/powerpoint/2010/main" val="2533628698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无人机系统的组成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DF3D5BC9-67E4-F073-F02E-5289370C0DF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124744"/>
            <a:ext cx="33012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导航与通讯系统</a:t>
            </a:r>
          </a:p>
        </p:txBody>
      </p:sp>
      <p:pic>
        <p:nvPicPr>
          <p:cNvPr id="12" name="Picture 7" descr="13">
            <a:extLst>
              <a:ext uri="{FF2B5EF4-FFF2-40B4-BE49-F238E27FC236}">
                <a16:creationId xmlns:a16="http://schemas.microsoft.com/office/drawing/2014/main" id="{B202C511-2094-D63F-858E-74D65D94B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2132856"/>
            <a:ext cx="6132760" cy="41573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6">
            <a:extLst>
              <a:ext uri="{FF2B5EF4-FFF2-40B4-BE49-F238E27FC236}">
                <a16:creationId xmlns:a16="http://schemas.microsoft.com/office/drawing/2014/main" id="{1BD0A152-604D-1FC6-9093-5FFA08CBF0A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735960" y="5703859"/>
            <a:ext cx="732160" cy="58637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246">
            <a:extLst>
              <a:ext uri="{FF2B5EF4-FFF2-40B4-BE49-F238E27FC236}">
                <a16:creationId xmlns:a16="http://schemas.microsoft.com/office/drawing/2014/main" id="{A86C1471-0DB9-DFD9-7544-A71BC5CC324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560132" y="5868888"/>
            <a:ext cx="351656" cy="1524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Text Box 246">
            <a:extLst>
              <a:ext uri="{FF2B5EF4-FFF2-40B4-BE49-F238E27FC236}">
                <a16:creationId xmlns:a16="http://schemas.microsoft.com/office/drawing/2014/main" id="{32682D05-5CFE-7287-E363-31BDDA9DB9E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680176" y="2042246"/>
            <a:ext cx="3094038" cy="3894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导航与通讯方式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频段选择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通讯速率与带宽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天线设计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中继站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空中防撞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10332107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无人机系统的组成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69222D1A-231D-5329-7E8F-F7589911D57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124744"/>
            <a:ext cx="43411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任务载荷与作业系统</a:t>
            </a:r>
          </a:p>
        </p:txBody>
      </p:sp>
      <p:pic>
        <p:nvPicPr>
          <p:cNvPr id="12" name="Picture 7" descr="14">
            <a:extLst>
              <a:ext uri="{FF2B5EF4-FFF2-40B4-BE49-F238E27FC236}">
                <a16:creationId xmlns:a16="http://schemas.microsoft.com/office/drawing/2014/main" id="{65135FDA-C719-4600-5AF2-27F3D74F9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988840"/>
            <a:ext cx="6192688" cy="4645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6">
            <a:extLst>
              <a:ext uri="{FF2B5EF4-FFF2-40B4-BE49-F238E27FC236}">
                <a16:creationId xmlns:a16="http://schemas.microsoft.com/office/drawing/2014/main" id="{D0B7AF97-9EDC-C9BF-0EA8-AC43CD7BE1B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994181" y="6224184"/>
            <a:ext cx="1677883" cy="33855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彩虹无人机</a:t>
            </a:r>
          </a:p>
        </p:txBody>
      </p:sp>
      <p:sp>
        <p:nvSpPr>
          <p:cNvPr id="14" name="Text Box 246">
            <a:extLst>
              <a:ext uri="{FF2B5EF4-FFF2-40B4-BE49-F238E27FC236}">
                <a16:creationId xmlns:a16="http://schemas.microsoft.com/office/drawing/2014/main" id="{7CC1238F-C793-5122-BEE4-61C8765BD46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608168" y="2063063"/>
            <a:ext cx="4032448" cy="3894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任务目标驱动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消耗性与非消耗性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光电任务载荷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武器任务载荷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无线电中继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物资投放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0985313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无人机系统的组成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D59924B-1BB4-0BE5-458E-49E5228E54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980728"/>
            <a:ext cx="43411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地面站系统</a:t>
            </a:r>
          </a:p>
        </p:txBody>
      </p:sp>
      <p:pic>
        <p:nvPicPr>
          <p:cNvPr id="12" name="Picture 7" descr="15">
            <a:extLst>
              <a:ext uri="{FF2B5EF4-FFF2-40B4-BE49-F238E27FC236}">
                <a16:creationId xmlns:a16="http://schemas.microsoft.com/office/drawing/2014/main" id="{4CF2E034-704B-B78E-3FBD-4638DE04E6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838997"/>
            <a:ext cx="6102934" cy="4773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6">
            <a:extLst>
              <a:ext uri="{FF2B5EF4-FFF2-40B4-BE49-F238E27FC236}">
                <a16:creationId xmlns:a16="http://schemas.microsoft.com/office/drawing/2014/main" id="{168DC3CF-EFF5-863C-764E-6AE4EEABAB7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087888" y="6026416"/>
            <a:ext cx="1440160" cy="58637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246">
            <a:extLst>
              <a:ext uri="{FF2B5EF4-FFF2-40B4-BE49-F238E27FC236}">
                <a16:creationId xmlns:a16="http://schemas.microsoft.com/office/drawing/2014/main" id="{D8F8DAA5-0F46-E1D2-B9B4-793D4B7B51A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896200" y="2132208"/>
            <a:ext cx="3600400" cy="3894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地面站选型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功能设计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数据链路设计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天线设计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遥控系统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地面站软件设计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3697581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无人机系统的组成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4B6C8443-9B10-BF74-30B2-EB1CE144F50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124744"/>
            <a:ext cx="43411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保障与支持系统</a:t>
            </a:r>
          </a:p>
        </p:txBody>
      </p:sp>
      <p:pic>
        <p:nvPicPr>
          <p:cNvPr id="12" name="Picture 7" descr="16">
            <a:extLst>
              <a:ext uri="{FF2B5EF4-FFF2-40B4-BE49-F238E27FC236}">
                <a16:creationId xmlns:a16="http://schemas.microsoft.com/office/drawing/2014/main" id="{B2ED4C5C-82F1-7619-1515-419170B6B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210762"/>
            <a:ext cx="6603042" cy="4402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6">
            <a:extLst>
              <a:ext uri="{FF2B5EF4-FFF2-40B4-BE49-F238E27FC236}">
                <a16:creationId xmlns:a16="http://schemas.microsoft.com/office/drawing/2014/main" id="{6C3D8284-79FE-8657-F3BF-A4F78EF8DC9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07369" y="6165304"/>
            <a:ext cx="1116632" cy="33855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zh-CN" altLang="en-US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任务上载</a:t>
            </a:r>
          </a:p>
        </p:txBody>
      </p:sp>
      <p:sp>
        <p:nvSpPr>
          <p:cNvPr id="14" name="Text Box 246">
            <a:extLst>
              <a:ext uri="{FF2B5EF4-FFF2-40B4-BE49-F238E27FC236}">
                <a16:creationId xmlns:a16="http://schemas.microsoft.com/office/drawing/2014/main" id="{96BC79ED-67FD-FE61-55A5-77D5D53867F2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040216" y="2210762"/>
            <a:ext cx="3744416" cy="389420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algn="just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飞行器保障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设备保障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易损与消耗部件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软件升级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检测设备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地勤保障团队</a:t>
            </a:r>
            <a:endParaRPr lang="en-US" altLang="zh-CN" sz="2800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926367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无人飞行器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3" name="Text Box 11">
            <a:extLst>
              <a:ext uri="{FF2B5EF4-FFF2-40B4-BE49-F238E27FC236}">
                <a16:creationId xmlns:a16="http://schemas.microsoft.com/office/drawing/2014/main" id="{FCD6803B-AD3D-E58D-60F5-D53F217D3B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268760"/>
            <a:ext cx="11461352" cy="1658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spcAft>
                <a:spcPct val="5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无人机（</a:t>
            </a:r>
            <a:r>
              <a:rPr lang="en-US" altLang="zh-CN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Unmanned Aerial Vehicle; UAV</a:t>
            </a: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）是利用地面站或自备程序控制装置操纵的不载人飞机。包括地面站控制或全自主飞行的飞行器、无线电遥控飞行器和无人靶机。</a:t>
            </a:r>
          </a:p>
        </p:txBody>
      </p:sp>
      <p:pic>
        <p:nvPicPr>
          <p:cNvPr id="14" name="图片 2">
            <a:extLst>
              <a:ext uri="{FF2B5EF4-FFF2-40B4-BE49-F238E27FC236}">
                <a16:creationId xmlns:a16="http://schemas.microsoft.com/office/drawing/2014/main" id="{F5CFB718-8F19-4784-D665-ADE2377E15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44" y="3213099"/>
            <a:ext cx="5769368" cy="33122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图片 3">
            <a:extLst>
              <a:ext uri="{FF2B5EF4-FFF2-40B4-BE49-F238E27FC236}">
                <a16:creationId xmlns:a16="http://schemas.microsoft.com/office/drawing/2014/main" id="{09A77469-058C-A807-7480-4465906CA7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2267" y="3211513"/>
            <a:ext cx="5891139" cy="3312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00505160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77478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592" y="2188611"/>
            <a:ext cx="6224040" cy="348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无人飞行器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6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无人机系统的组成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一个无人机系统实例</a:t>
            </a:r>
            <a:endParaRPr lang="en-US" altLang="zh-CN" sz="40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课程所需的知识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07827965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一个无人机系统实例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1" name="图片 2">
            <a:extLst>
              <a:ext uri="{FF2B5EF4-FFF2-40B4-BE49-F238E27FC236}">
                <a16:creationId xmlns:a16="http://schemas.microsoft.com/office/drawing/2014/main" id="{46B16062-B22D-EA80-F652-D7784D1794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94" y="2040084"/>
            <a:ext cx="6912768" cy="4572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 Box 246">
            <a:extLst>
              <a:ext uri="{FF2B5EF4-FFF2-40B4-BE49-F238E27FC236}">
                <a16:creationId xmlns:a16="http://schemas.microsoft.com/office/drawing/2014/main" id="{CFAD352D-2ECB-59A2-E078-8CA372949F6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124744"/>
            <a:ext cx="43411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系统需求</a:t>
            </a:r>
          </a:p>
        </p:txBody>
      </p:sp>
      <p:sp>
        <p:nvSpPr>
          <p:cNvPr id="13" name="Text Box 246">
            <a:extLst>
              <a:ext uri="{FF2B5EF4-FFF2-40B4-BE49-F238E27FC236}">
                <a16:creationId xmlns:a16="http://schemas.microsoft.com/office/drawing/2014/main" id="{3A24FFEC-4304-DD1C-5315-594AE7D846D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896200" y="2204864"/>
            <a:ext cx="4031034" cy="39050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巡航距离：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5km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巡航速度：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50km/h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巡航时间：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30min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巡航高度：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300-500m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垂直起降，野外作业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实时图像回传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易于操作携带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6057866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一个无人机系统实例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7EC141EA-DF92-7C09-285F-1A279FB107A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124744"/>
            <a:ext cx="43411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飞行器选型</a:t>
            </a:r>
          </a:p>
        </p:txBody>
      </p:sp>
      <p:pic>
        <p:nvPicPr>
          <p:cNvPr id="12" name="图片 2">
            <a:extLst>
              <a:ext uri="{FF2B5EF4-FFF2-40B4-BE49-F238E27FC236}">
                <a16:creationId xmlns:a16="http://schemas.microsoft.com/office/drawing/2014/main" id="{5EFACDD4-8010-5180-8A0F-57DFB0C572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368" y="2276872"/>
            <a:ext cx="6735072" cy="41764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6">
            <a:extLst>
              <a:ext uri="{FF2B5EF4-FFF2-40B4-BE49-F238E27FC236}">
                <a16:creationId xmlns:a16="http://schemas.microsoft.com/office/drawing/2014/main" id="{8D66ED83-A9F5-4067-58FE-F0727A3E31B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040216" y="2204864"/>
            <a:ext cx="3744416" cy="39050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翼展：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1.8-2.2m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机长：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1.5m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翼型：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Clark Y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展弦比：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重心：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28%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飞重：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9Kg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结构：双尾撑后推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6330268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一个无人机系统实例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67F93FD5-E1C3-7A03-3E8C-F5F4CA21EC6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38254"/>
            <a:ext cx="43411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动力系统选型</a:t>
            </a:r>
          </a:p>
        </p:txBody>
      </p:sp>
      <p:pic>
        <p:nvPicPr>
          <p:cNvPr id="12" name="图片 7">
            <a:extLst>
              <a:ext uri="{FF2B5EF4-FFF2-40B4-BE49-F238E27FC236}">
                <a16:creationId xmlns:a16="http://schemas.microsoft.com/office/drawing/2014/main" id="{FF522BF4-9BC8-B2F8-60A4-E69B9A89CF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0939" y="3329995"/>
            <a:ext cx="3993133" cy="3358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2">
            <a:extLst>
              <a:ext uri="{FF2B5EF4-FFF2-40B4-BE49-F238E27FC236}">
                <a16:creationId xmlns:a16="http://schemas.microsoft.com/office/drawing/2014/main" id="{110A4179-C3BE-A563-651A-D4CB93EF08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842" y="1988840"/>
            <a:ext cx="3320157" cy="33201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3">
            <a:extLst>
              <a:ext uri="{FF2B5EF4-FFF2-40B4-BE49-F238E27FC236}">
                <a16:creationId xmlns:a16="http://schemas.microsoft.com/office/drawing/2014/main" id="{100BD40A-26E9-B89E-8D5E-CCEB692C45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0356" y="1988840"/>
            <a:ext cx="3574301" cy="2683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46">
            <a:extLst>
              <a:ext uri="{FF2B5EF4-FFF2-40B4-BE49-F238E27FC236}">
                <a16:creationId xmlns:a16="http://schemas.microsoft.com/office/drawing/2014/main" id="{C4D8A442-65B6-267A-7267-B2C03CB4F794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536160" y="2060848"/>
            <a:ext cx="4442420" cy="39050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后推电机：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4210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无刷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起降电机：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4510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无刷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后推电调：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6s 60A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起降电调：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6s 60A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动力电池：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6s 16000mah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后推桨：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14x10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反桨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起降桨：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18x6.5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正反桨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924738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一个无人机系统实例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A7602EC3-7AC8-FBA2-EFD9-225C314B356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38254"/>
            <a:ext cx="43411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飞控与导航系统</a:t>
            </a: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138D176C-5809-1D9C-95DF-F958D5D88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60" y="1916832"/>
            <a:ext cx="6421239" cy="4501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6">
            <a:extLst>
              <a:ext uri="{FF2B5EF4-FFF2-40B4-BE49-F238E27FC236}">
                <a16:creationId xmlns:a16="http://schemas.microsoft.com/office/drawing/2014/main" id="{9C82F850-1F22-14D7-EA45-576F04DDAF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7948" y="6017927"/>
            <a:ext cx="210995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创衡 </a:t>
            </a:r>
            <a:r>
              <a:rPr lang="en-US" altLang="zh-CN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S-30</a:t>
            </a:r>
            <a:endParaRPr lang="zh-CN" altLang="en-US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246">
            <a:extLst>
              <a:ext uri="{FF2B5EF4-FFF2-40B4-BE49-F238E27FC236}">
                <a16:creationId xmlns:a16="http://schemas.microsoft.com/office/drawing/2014/main" id="{29FA07FD-40F0-F18A-F3B0-5505C1F471F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176120" y="2105235"/>
            <a:ext cx="5184576" cy="39050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工作频率：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800-900Mhz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可调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有效距离：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&gt;10Km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工作方式：固定频点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电源规格：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2s-6s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锂聚合物电池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飞控类型：垂直起降固定翼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飞控功能：路径规划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自动起降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导航类型：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GPS/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惯性导航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71054324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一个无人机系统实例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272CCCD5-3CCB-FC7D-5AD4-DE0E4EFB571F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38254"/>
            <a:ext cx="43411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光学作业系统</a:t>
            </a: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7E07315A-31B9-E001-07AA-C20DF6190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384" y="1916832"/>
            <a:ext cx="5217903" cy="45968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6">
            <a:extLst>
              <a:ext uri="{FF2B5EF4-FFF2-40B4-BE49-F238E27FC236}">
                <a16:creationId xmlns:a16="http://schemas.microsoft.com/office/drawing/2014/main" id="{717E63B8-5A89-CCBA-866A-7D62D7697E3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960096" y="2132856"/>
            <a:ext cx="4680520" cy="388375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镜头规格：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Sony A7R2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分辨率：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4240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万像素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焦距：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35-105mm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变焦功能：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倍光学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电源规格：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2s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锂电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供电方式：独立供电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作业方式：无线实时回传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7188900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75252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一个无人机系统实例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E0E7ABD8-E4DB-2B7B-F0DA-67E56F45E71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38254"/>
            <a:ext cx="43411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地面站系统</a:t>
            </a: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E9BF630F-8200-E40C-D80D-1F1A1F7B6F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376" y="1916832"/>
            <a:ext cx="6264696" cy="4698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246">
            <a:extLst>
              <a:ext uri="{FF2B5EF4-FFF2-40B4-BE49-F238E27FC236}">
                <a16:creationId xmlns:a16="http://schemas.microsoft.com/office/drawing/2014/main" id="{F8573522-86FE-76EC-8A96-4A0C60021AF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39616" y="6021288"/>
            <a:ext cx="1872208" cy="338554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zh-CN" sz="16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UAV-GCS40</a:t>
            </a:r>
            <a:endParaRPr lang="zh-CN" altLang="en-US" sz="16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 Box 246">
            <a:extLst>
              <a:ext uri="{FF2B5EF4-FFF2-40B4-BE49-F238E27FC236}">
                <a16:creationId xmlns:a16="http://schemas.microsoft.com/office/drawing/2014/main" id="{1F6D8B3A-E57F-A806-5292-0C84F45E951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7176120" y="2132856"/>
            <a:ext cx="5400600" cy="390504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软件版本：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UAV_GCS40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软件功能：自主定点起降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       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路径规划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l" eaLnBrk="0" hangingPunct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飞行数据监测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 algn="l" eaLnBrk="0" hangingPunct="0">
              <a:lnSpc>
                <a:spcPct val="150000"/>
              </a:lnSpc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图像回传</a:t>
            </a:r>
            <a:endParaRPr lang="en-US" altLang="zh-CN" b="1" dirty="0">
              <a:solidFill>
                <a:srgbClr val="3366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地面站尺寸：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300x200x50mm</a:t>
            </a:r>
          </a:p>
          <a:p>
            <a:pPr algn="l" eaLnBrk="0" hangingPunct="0">
              <a:lnSpc>
                <a:spcPct val="15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地面站重量：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1Kg</a:t>
            </a:r>
          </a:p>
        </p:txBody>
      </p:sp>
    </p:spTree>
    <p:extLst>
      <p:ext uri="{BB962C8B-B14F-4D97-AF65-F5344CB8AC3E}">
        <p14:creationId xmlns:p14="http://schemas.microsoft.com/office/powerpoint/2010/main" val="4032664362"/>
      </p:ext>
    </p:extLst>
  </p:cSld>
  <p:clrMapOvr>
    <a:masterClrMapping/>
  </p:clrMapOvr>
  <p:transition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77478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0592" y="2188611"/>
            <a:ext cx="6224040" cy="3484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chemeClr val="folHlink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无人飞行器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6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无人机系统的组成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一个无人机系统实例</a:t>
            </a:r>
            <a:endParaRPr lang="en-US" altLang="zh-CN" sz="36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40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课程所需的知识</a:t>
            </a:r>
            <a:endParaRPr lang="en-US" altLang="zh-CN" sz="40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3304506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6E7CAD0-6ED1-FF8B-F44F-EE79585D91B3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540060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课程所需的知识</a:t>
            </a:r>
          </a:p>
        </p:txBody>
      </p:sp>
      <p:sp>
        <p:nvSpPr>
          <p:cNvPr id="14" name="Text Box 246">
            <a:extLst>
              <a:ext uri="{FF2B5EF4-FFF2-40B4-BE49-F238E27FC236}">
                <a16:creationId xmlns:a16="http://schemas.microsoft.com/office/drawing/2014/main" id="{517FEFDE-A836-24E5-4B82-AEDD3DD7EC4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6270570" y="1916832"/>
            <a:ext cx="5921430" cy="389420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从系统工程角度研究无人机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分析与设计无人机系统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优化无人机系统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掌握无人机系统各部分交互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规避子系统冲突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应用自动化专业的系统工程</a:t>
            </a:r>
          </a:p>
        </p:txBody>
      </p:sp>
      <p:pic>
        <p:nvPicPr>
          <p:cNvPr id="15" name="图片 1">
            <a:extLst>
              <a:ext uri="{FF2B5EF4-FFF2-40B4-BE49-F238E27FC236}">
                <a16:creationId xmlns:a16="http://schemas.microsoft.com/office/drawing/2014/main" id="{7BD18106-EE7F-12BD-8EB4-E7808F25AC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586" y="1356206"/>
            <a:ext cx="5256584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9687422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6E7CAD0-6ED1-FF8B-F44F-EE79585D91B3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540060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课程所需的知识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47A3D19-DA69-A07D-B807-4A1BACB1DC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512168"/>
            <a:ext cx="3488731" cy="4725144"/>
          </a:xfrm>
          <a:prstGeom prst="rect">
            <a:avLst/>
          </a:prstGeom>
        </p:spPr>
      </p:pic>
      <p:pic>
        <p:nvPicPr>
          <p:cNvPr id="13" name="图片 1">
            <a:extLst>
              <a:ext uri="{FF2B5EF4-FFF2-40B4-BE49-F238E27FC236}">
                <a16:creationId xmlns:a16="http://schemas.microsoft.com/office/drawing/2014/main" id="{4BED80A8-EB96-AEAF-6D40-A018E606DA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6502" y="1536003"/>
            <a:ext cx="6852047" cy="16277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46">
            <a:extLst>
              <a:ext uri="{FF2B5EF4-FFF2-40B4-BE49-F238E27FC236}">
                <a16:creationId xmlns:a16="http://schemas.microsoft.com/office/drawing/2014/main" id="{517FEFDE-A836-24E5-4B82-AEDD3DD7EC49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949197" y="3613565"/>
            <a:ext cx="6657380" cy="260154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实现飞控系统必不可少的知识储备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掌握基本原理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掌握各种控制律的设计方法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课上会从应用角度讲解</a:t>
            </a:r>
          </a:p>
        </p:txBody>
      </p:sp>
    </p:spTree>
    <p:extLst>
      <p:ext uri="{BB962C8B-B14F-4D97-AF65-F5344CB8AC3E}">
        <p14:creationId xmlns:p14="http://schemas.microsoft.com/office/powerpoint/2010/main" val="2197559723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无人机系统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A59628EA-44A1-D3B9-4C92-98803A17DF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5288" y="1300710"/>
            <a:ext cx="11461352" cy="112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spcAft>
                <a:spcPct val="5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一般的无人机系统包括飞行器（带有飞行控制系统）、地面站、数据链天线、数据中继站等。本课程重点讲解飞行控制系统。</a:t>
            </a: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B0DD0ED2-63A7-7904-0EA5-7F44AAF52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75" y="2633445"/>
            <a:ext cx="7128792" cy="39793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7" descr="10">
            <a:extLst>
              <a:ext uri="{FF2B5EF4-FFF2-40B4-BE49-F238E27FC236}">
                <a16:creationId xmlns:a16="http://schemas.microsoft.com/office/drawing/2014/main" id="{5854EA9D-0F9C-E726-37DF-31C93303D5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469" y="2852936"/>
            <a:ext cx="4671156" cy="33878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0016398"/>
      </p:ext>
    </p:extLst>
  </p:cSld>
  <p:clrMapOvr>
    <a:masterClrMapping/>
  </p:clrMapOvr>
  <p:transition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6E7CAD0-6ED1-FF8B-F44F-EE79585D91B3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540060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课程所需的知识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2EFFABC-1F78-23F2-0427-BD502379E64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64" y="1331510"/>
            <a:ext cx="3579088" cy="5067023"/>
          </a:xfrm>
          <a:prstGeom prst="rect">
            <a:avLst/>
          </a:prstGeom>
        </p:spPr>
      </p:pic>
      <p:pic>
        <p:nvPicPr>
          <p:cNvPr id="13" name="Picture 23" descr="四旋翼无人机姿态角">
            <a:extLst>
              <a:ext uri="{FF2B5EF4-FFF2-40B4-BE49-F238E27FC236}">
                <a16:creationId xmlns:a16="http://schemas.microsoft.com/office/drawing/2014/main" id="{C420374A-2447-D2BB-F33B-C2643920FC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5244" y="1403518"/>
            <a:ext cx="3240360" cy="23853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4EE67CF9-5E3C-1A71-4FAC-DF75C875E4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5684" y="1775766"/>
            <a:ext cx="2520280" cy="18902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46">
            <a:extLst>
              <a:ext uri="{FF2B5EF4-FFF2-40B4-BE49-F238E27FC236}">
                <a16:creationId xmlns:a16="http://schemas.microsoft.com/office/drawing/2014/main" id="{29E2C7BC-CB50-AB1A-A6CC-5EB4B81DE69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343276" y="3995806"/>
            <a:ext cx="6657380" cy="260154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与飞行器直接相关的控制理论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掌握自由度、坐标系等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熟练掌握姿态解算等原理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课上会结合代码及实验讲述</a:t>
            </a:r>
          </a:p>
        </p:txBody>
      </p:sp>
    </p:spTree>
    <p:extLst>
      <p:ext uri="{BB962C8B-B14F-4D97-AF65-F5344CB8AC3E}">
        <p14:creationId xmlns:p14="http://schemas.microsoft.com/office/powerpoint/2010/main" val="23067135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6E7CAD0-6ED1-FF8B-F44F-EE79585D91B3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540060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课程所需的知识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238F8D-3149-0E8B-39D7-8A17F4D5EA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384" y="1268760"/>
            <a:ext cx="3802534" cy="5260649"/>
          </a:xfrm>
          <a:prstGeom prst="rect">
            <a:avLst/>
          </a:prstGeom>
        </p:spPr>
      </p:pic>
      <p:pic>
        <p:nvPicPr>
          <p:cNvPr id="13" name="图片 1">
            <a:extLst>
              <a:ext uri="{FF2B5EF4-FFF2-40B4-BE49-F238E27FC236}">
                <a16:creationId xmlns:a16="http://schemas.microsoft.com/office/drawing/2014/main" id="{7296FC38-6CD7-A70E-4E5A-7A0CCC5B33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864" y="1517768"/>
            <a:ext cx="2448272" cy="1911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图片 1">
            <a:extLst>
              <a:ext uri="{FF2B5EF4-FFF2-40B4-BE49-F238E27FC236}">
                <a16:creationId xmlns:a16="http://schemas.microsoft.com/office/drawing/2014/main" id="{3323E470-C0AB-3063-1CB2-C464AC3C4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40216" y="1435885"/>
            <a:ext cx="3464403" cy="20162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246">
            <a:extLst>
              <a:ext uri="{FF2B5EF4-FFF2-40B4-BE49-F238E27FC236}">
                <a16:creationId xmlns:a16="http://schemas.microsoft.com/office/drawing/2014/main" id="{8775D53B-8459-3284-A7FA-DCB6A16A02B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447928" y="3789040"/>
            <a:ext cx="6264696" cy="260154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实现飞行控制器的必备技能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掌握 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C/C++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语言编程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掌握 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STM32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编程的各项技术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课上会结合代码及实验讲述</a:t>
            </a:r>
          </a:p>
        </p:txBody>
      </p:sp>
    </p:spTree>
    <p:extLst>
      <p:ext uri="{BB962C8B-B14F-4D97-AF65-F5344CB8AC3E}">
        <p14:creationId xmlns:p14="http://schemas.microsoft.com/office/powerpoint/2010/main" val="320107566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6E7CAD0-6ED1-FF8B-F44F-EE79585D91B3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540060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课程所需的知识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93FD2CE-7C73-F6D4-F815-DF426427EF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400" y="1196752"/>
            <a:ext cx="3850171" cy="52742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A4F904E-8FE8-3071-B209-D65618075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8256" y="1340768"/>
            <a:ext cx="3096344" cy="232225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DE8ACB7-260D-8C46-7883-482C65876A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453" y="1385888"/>
            <a:ext cx="1872208" cy="2232018"/>
          </a:xfrm>
          <a:prstGeom prst="rect">
            <a:avLst/>
          </a:prstGeom>
        </p:spPr>
      </p:pic>
      <p:sp>
        <p:nvSpPr>
          <p:cNvPr id="18" name="Text Box 246">
            <a:extLst>
              <a:ext uri="{FF2B5EF4-FFF2-40B4-BE49-F238E27FC236}">
                <a16:creationId xmlns:a16="http://schemas.microsoft.com/office/drawing/2014/main" id="{919480D3-0248-90C3-F321-D7B53F497EF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5303912" y="3861048"/>
            <a:ext cx="6264696" cy="2601546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将设计变为实物控制器的必备技能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掌握以单片机为核心的数字电路设计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掌握 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Protel/AD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电路板制图技术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itchFamily="18" charset="0"/>
            </a:endParaRP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itchFamily="18" charset="0"/>
              </a:rPr>
              <a:t>课上会提供已完成的可编程控制板</a:t>
            </a:r>
          </a:p>
        </p:txBody>
      </p:sp>
    </p:spTree>
    <p:extLst>
      <p:ext uri="{BB962C8B-B14F-4D97-AF65-F5344CB8AC3E}">
        <p14:creationId xmlns:p14="http://schemas.microsoft.com/office/powerpoint/2010/main" val="2715005895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D6E7CAD0-6ED1-FF8B-F44F-EE79585D91B3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540060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寄语</a:t>
            </a:r>
          </a:p>
        </p:txBody>
      </p:sp>
      <p:sp>
        <p:nvSpPr>
          <p:cNvPr id="12" name="Text Box 11">
            <a:extLst>
              <a:ext uri="{FF2B5EF4-FFF2-40B4-BE49-F238E27FC236}">
                <a16:creationId xmlns:a16="http://schemas.microsoft.com/office/drawing/2014/main" id="{B51A8372-BAE7-7658-C12C-66D1050354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5567" y="1113745"/>
            <a:ext cx="11100866" cy="195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  <a:spcAft>
                <a:spcPct val="5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希望同学们通过本课程的学习，对无人机系统工程及应用有深入的了解，具备一定的无人机系统设计、开发与调试能力，并掌握与无人机系统应用相匹配的控制系统设计及单片机开发技能。</a:t>
            </a:r>
          </a:p>
        </p:txBody>
      </p:sp>
      <p:pic>
        <p:nvPicPr>
          <p:cNvPr id="15" name="图片 2">
            <a:extLst>
              <a:ext uri="{FF2B5EF4-FFF2-40B4-BE49-F238E27FC236}">
                <a16:creationId xmlns:a16="http://schemas.microsoft.com/office/drawing/2014/main" id="{2E93773F-D140-29DB-6695-FB62AF7EDB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448" y="3309364"/>
            <a:ext cx="4404568" cy="330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图片 1">
            <a:extLst>
              <a:ext uri="{FF2B5EF4-FFF2-40B4-BE49-F238E27FC236}">
                <a16:creationId xmlns:a16="http://schemas.microsoft.com/office/drawing/2014/main" id="{568589CB-6F27-397E-9E62-39B283B8CC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048" y="3309364"/>
            <a:ext cx="4405075" cy="33034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87731498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3">
            <a:extLst>
              <a:ext uri="{FF2B5EF4-FFF2-40B4-BE49-F238E27FC236}">
                <a16:creationId xmlns:a16="http://schemas.microsoft.com/office/drawing/2014/main" id="{F615F825-EFD7-DEAF-EE49-10858AD1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62" y="1874169"/>
            <a:ext cx="2859088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7">
            <a:extLst>
              <a:ext uri="{FF2B5EF4-FFF2-40B4-BE49-F238E27FC236}">
                <a16:creationId xmlns:a16="http://schemas.microsoft.com/office/drawing/2014/main" id="{D323B314-079F-CBDC-0B94-141E6700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29" y="1844824"/>
            <a:ext cx="2859087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>
            <a:extLst>
              <a:ext uri="{FF2B5EF4-FFF2-40B4-BE49-F238E27FC236}">
                <a16:creationId xmlns:a16="http://schemas.microsoft.com/office/drawing/2014/main" id="{2A1D2D54-8D36-A623-717B-34FB2A78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720" y="5589240"/>
            <a:ext cx="475250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algn="ctr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 次 课 程 结 束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616624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定翼飞行器（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Fixed-Wing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60DC8CED-9A96-BDBA-89D5-B59942C119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3524" y="1340768"/>
            <a:ext cx="11521107" cy="112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spcAft>
                <a:spcPct val="5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由机身上的固定机翼产生升力，由动力装置产生前进的推力或拉力，在大气层内飞行的重于空气的航空器。</a:t>
            </a:r>
          </a:p>
        </p:txBody>
      </p:sp>
      <p:pic>
        <p:nvPicPr>
          <p:cNvPr id="12" name="图片 2">
            <a:extLst>
              <a:ext uri="{FF2B5EF4-FFF2-40B4-BE49-F238E27FC236}">
                <a16:creationId xmlns:a16="http://schemas.microsoft.com/office/drawing/2014/main" id="{C1842EB1-7B66-7A24-A9C7-C67A9AEF12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978" y="2959883"/>
            <a:ext cx="5815200" cy="3413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3">
            <a:extLst>
              <a:ext uri="{FF2B5EF4-FFF2-40B4-BE49-F238E27FC236}">
                <a16:creationId xmlns:a16="http://schemas.microsoft.com/office/drawing/2014/main" id="{92B3D422-5709-9509-6025-FC43DCC7E0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0016" y="2959883"/>
            <a:ext cx="5815201" cy="3454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84648973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536504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定翼飞行器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捕食者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1" name="Picture 13" descr="捕食者">
            <a:extLst>
              <a:ext uri="{FF2B5EF4-FFF2-40B4-BE49-F238E27FC236}">
                <a16:creationId xmlns:a16="http://schemas.microsoft.com/office/drawing/2014/main" id="{6AFB11B2-4D7F-E252-2598-B7F6C4D385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1344" y="1700808"/>
            <a:ext cx="8136903" cy="4407808"/>
          </a:xfrm>
          <a:prstGeom prst="rect">
            <a:avLst/>
          </a:prstGeom>
        </p:spPr>
      </p:pic>
      <p:sp>
        <p:nvSpPr>
          <p:cNvPr id="12" name="Text Box 246">
            <a:extLst>
              <a:ext uri="{FF2B5EF4-FFF2-40B4-BE49-F238E27FC236}">
                <a16:creationId xmlns:a16="http://schemas.microsoft.com/office/drawing/2014/main" id="{E79413FA-07BE-7EC1-0B70-575CBC00CD2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904312" y="1844824"/>
            <a:ext cx="2869232" cy="389420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长航时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高空飞行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速度快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飞行半径大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查打一体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zh-CN" altLang="en-US" sz="2800" b="1" dirty="0">
                <a:solidFill>
                  <a:srgbClr val="008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远距离飞行</a:t>
            </a:r>
          </a:p>
        </p:txBody>
      </p:sp>
    </p:spTree>
    <p:extLst>
      <p:ext uri="{BB962C8B-B14F-4D97-AF65-F5344CB8AC3E}">
        <p14:creationId xmlns:p14="http://schemas.microsoft.com/office/powerpoint/2010/main" val="217108627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536504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定翼飞行器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-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全球鹰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3" name="图片 2">
            <a:extLst>
              <a:ext uri="{FF2B5EF4-FFF2-40B4-BE49-F238E27FC236}">
                <a16:creationId xmlns:a16="http://schemas.microsoft.com/office/drawing/2014/main" id="{E8A99A86-765A-FC87-FC98-8A6414DC1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1800" y="1966683"/>
            <a:ext cx="7272065" cy="381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" name="Text Box 246">
            <a:extLst>
              <a:ext uri="{FF2B5EF4-FFF2-40B4-BE49-F238E27FC236}">
                <a16:creationId xmlns:a16="http://schemas.microsoft.com/office/drawing/2014/main" id="{F01A7C9D-A9B5-5A7B-1152-A19D9B4F65F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256240" y="1368289"/>
            <a:ext cx="3960440" cy="501303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机长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13.4m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翼展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35.5m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最大起飞重量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11.6t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有效载荷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900Kg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最大飞速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740Km/h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最大航程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26000Km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续航时间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42h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雷达探测范围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200Km</a:t>
            </a:r>
          </a:p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图像分辨率 </a:t>
            </a:r>
            <a:r>
              <a:rPr lang="en-US" altLang="zh-CN" b="1" dirty="0">
                <a:solidFill>
                  <a:srgbClr val="3366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0.3m</a:t>
            </a:r>
          </a:p>
        </p:txBody>
      </p:sp>
    </p:spTree>
    <p:extLst>
      <p:ext uri="{BB962C8B-B14F-4D97-AF65-F5344CB8AC3E}">
        <p14:creationId xmlns:p14="http://schemas.microsoft.com/office/powerpoint/2010/main" val="1367168405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定翼飞行器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1" name="Picture 12" descr="苍鹭">
            <a:extLst>
              <a:ext uri="{FF2B5EF4-FFF2-40B4-BE49-F238E27FC236}">
                <a16:creationId xmlns:a16="http://schemas.microsoft.com/office/drawing/2014/main" id="{7B32B866-20AE-5183-0719-3A9CCF989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63626" y="1335917"/>
            <a:ext cx="7397940" cy="3850605"/>
          </a:xfrm>
          <a:prstGeom prst="rect">
            <a:avLst/>
          </a:prstGeom>
        </p:spPr>
      </p:pic>
      <p:pic>
        <p:nvPicPr>
          <p:cNvPr id="12" name="Picture 15" descr="x47b">
            <a:extLst>
              <a:ext uri="{FF2B5EF4-FFF2-40B4-BE49-F238E27FC236}">
                <a16:creationId xmlns:a16="http://schemas.microsoft.com/office/drawing/2014/main" id="{2A935DB2-B317-81A9-1A65-16D62077AA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1984" y="3568165"/>
            <a:ext cx="5976664" cy="29571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Text Box 16">
            <a:extLst>
              <a:ext uri="{FF2B5EF4-FFF2-40B4-BE49-F238E27FC236}">
                <a16:creationId xmlns:a16="http://schemas.microsoft.com/office/drawing/2014/main" id="{1BA16A4C-9E32-37CB-5A0E-EDC0161981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99456" y="5271157"/>
            <a:ext cx="38014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以色列：苍鹭</a:t>
            </a:r>
          </a:p>
        </p:txBody>
      </p:sp>
      <p:sp>
        <p:nvSpPr>
          <p:cNvPr id="14" name="Text Box 16">
            <a:extLst>
              <a:ext uri="{FF2B5EF4-FFF2-40B4-BE49-F238E27FC236}">
                <a16:creationId xmlns:a16="http://schemas.microsoft.com/office/drawing/2014/main" id="{F3BAD359-C2FE-E960-1B9D-F6452002FF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44381" y="2848085"/>
            <a:ext cx="380145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marL="0" lvl="1" algn="ctr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美国：</a:t>
            </a:r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X47B</a:t>
            </a:r>
            <a:endParaRPr lang="zh-CN" altLang="en-US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06852564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191344" y="245210"/>
            <a:ext cx="5616624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旋翼飞行器（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Rotary-Wing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11">
            <a:extLst>
              <a:ext uri="{FF2B5EF4-FFF2-40B4-BE49-F238E27FC236}">
                <a16:creationId xmlns:a16="http://schemas.microsoft.com/office/drawing/2014/main" id="{451F95DA-6B30-2443-0E53-955D1F8634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7368" y="1340768"/>
            <a:ext cx="11377264" cy="11201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25000"/>
              </a:lnSpc>
              <a:spcBef>
                <a:spcPct val="50000"/>
              </a:spcBef>
              <a:spcAft>
                <a:spcPct val="5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folHlin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800" b="1" dirty="0">
                <a:solidFill>
                  <a:srgbClr val="3366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通过一个或多个旋转翼片或转子叶片产生升力和推力，支持比空气重的飞行器在大气层内飞行。</a:t>
            </a:r>
          </a:p>
        </p:txBody>
      </p:sp>
      <p:pic>
        <p:nvPicPr>
          <p:cNvPr id="12" name="图片 1">
            <a:extLst>
              <a:ext uri="{FF2B5EF4-FFF2-40B4-BE49-F238E27FC236}">
                <a16:creationId xmlns:a16="http://schemas.microsoft.com/office/drawing/2014/main" id="{B807297F-0076-7CB9-541C-223052FBC6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15" y="2924174"/>
            <a:ext cx="5543872" cy="332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图片 4">
            <a:extLst>
              <a:ext uri="{FF2B5EF4-FFF2-40B4-BE49-F238E27FC236}">
                <a16:creationId xmlns:a16="http://schemas.microsoft.com/office/drawing/2014/main" id="{97917CF2-A991-9F57-0888-1A5BF72BF8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219" y="2924174"/>
            <a:ext cx="5772429" cy="33274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66533697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ISA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10000"/>
      </a:accent1>
      <a:accent2>
        <a:srgbClr val="0000FF"/>
      </a:accent2>
      <a:accent3>
        <a:srgbClr val="FFFFFF"/>
      </a:accent3>
      <a:accent4>
        <a:srgbClr val="000000"/>
      </a:accent4>
      <a:accent5>
        <a:srgbClr val="C1AAAA"/>
      </a:accent5>
      <a:accent6>
        <a:srgbClr val="0000E7"/>
      </a:accent6>
      <a:hlink>
        <a:srgbClr val="3333CC"/>
      </a:hlink>
      <a:folHlink>
        <a:srgbClr val="C20000"/>
      </a:folHlink>
    </a:clrScheme>
    <a:fontScheme name="DISA2">
      <a:majorFont>
        <a:latin typeface="Arial"/>
        <a:ea typeface="宋体"/>
        <a:cs typeface=""/>
      </a:majorFont>
      <a:minorFont>
        <a:latin typeface="华文新魏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SA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A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1333</Words>
  <Application>Microsoft Office PowerPoint</Application>
  <PresentationFormat>宽屏</PresentationFormat>
  <Paragraphs>246</Paragraphs>
  <Slides>44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44</vt:i4>
      </vt:variant>
    </vt:vector>
  </HeadingPairs>
  <TitlesOfParts>
    <vt:vector size="57" baseType="lpstr">
      <vt:lpstr>等线</vt:lpstr>
      <vt:lpstr>等线 Light</vt:lpstr>
      <vt:lpstr>黑体</vt:lpstr>
      <vt:lpstr>华文新魏</vt:lpstr>
      <vt:lpstr>华文中宋</vt:lpstr>
      <vt:lpstr>楷体</vt:lpstr>
      <vt:lpstr>微软雅黑</vt:lpstr>
      <vt:lpstr>Arial</vt:lpstr>
      <vt:lpstr>Times New Roman</vt:lpstr>
      <vt:lpstr>Wingdings</vt:lpstr>
      <vt:lpstr>DISA2</vt:lpstr>
      <vt:lpstr>Office 主题​​</vt:lpstr>
      <vt:lpstr>Bitmap Image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小熔工作室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MaPing</dc:creator>
  <cp:lastModifiedBy>wang qian</cp:lastModifiedBy>
  <cp:revision>897</cp:revision>
  <dcterms:created xsi:type="dcterms:W3CDTF">2006-08-22T11:38:50Z</dcterms:created>
  <dcterms:modified xsi:type="dcterms:W3CDTF">2022-10-16T03:35:50Z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